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8" r:id="rId5"/>
    <p:sldId id="291" r:id="rId6"/>
    <p:sldId id="294" r:id="rId7"/>
    <p:sldId id="292" r:id="rId8"/>
    <p:sldId id="293" r:id="rId9"/>
    <p:sldId id="290" r:id="rId10"/>
    <p:sldId id="296" r:id="rId11"/>
    <p:sldId id="300" r:id="rId12"/>
    <p:sldId id="301" r:id="rId13"/>
    <p:sldId id="304" r:id="rId14"/>
    <p:sldId id="305" r:id="rId15"/>
    <p:sldId id="306" r:id="rId16"/>
    <p:sldId id="307" r:id="rId17"/>
    <p:sldId id="317" r:id="rId18"/>
    <p:sldId id="309" r:id="rId19"/>
    <p:sldId id="311" r:id="rId20"/>
    <p:sldId id="312" r:id="rId21"/>
    <p:sldId id="316" r:id="rId22"/>
    <p:sldId id="315" r:id="rId23"/>
    <p:sldId id="318" r:id="rId24"/>
    <p:sldId id="319" r:id="rId25"/>
    <p:sldId id="320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215" autoAdjust="0"/>
  </p:normalViewPr>
  <p:slideViewPr>
    <p:cSldViewPr snapToGrid="0">
      <p:cViewPr varScale="1">
        <p:scale>
          <a:sx n="107" d="100"/>
          <a:sy n="107" d="100"/>
        </p:scale>
        <p:origin x="108" y="180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D696500-AA92-1662-8D6A-60719D8D6A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338" y="5157216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9BEAD32-83AA-E5A5-2452-993C630187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64245" y="5357963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62025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61BC5D9-C8E8-8FB1-AA97-97F173D166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9355" y="162497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AE67EC-6585-1E9C-666A-684D1325A2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6854" y="672699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54243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1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BB4B20-D079-71B5-A2BF-4BF212EF6A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15272" y="5177968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9677399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2B4E22D-6C74-CB26-F014-164F2B20F9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3155" y="213286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D62530-498E-69E1-9D9D-CD5F30C84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9355" y="5367336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472847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8E980D3-41BC-DF04-8457-40F415A1E0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8979" y="210312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5440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1D3E979-6E89-9208-32DB-AA537CBEE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907" y="210312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A4CF65-63C1-1406-7EE6-1CEC6BBFC8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41325" y="5190205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00C60D2-ADF1-6E1D-B5BD-5A38F6F8BE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8278" y="509719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501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90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AC9FC5C-FCB7-7150-D7BA-501377A499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15272" y="5166359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BD591E8-FD01-3E86-7627-7886191A98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6063" y="786206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00C60D2-ADF1-6E1D-B5BD-5A38F6F8BE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8278" y="509719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9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D62DE9-3C3C-1E3F-AA6A-6E3E9DBFA5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8788" y="459563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06E720-7374-D562-CF1A-503CBB9939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3705" y="517798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B23AB10-697F-6906-98D2-4D83509C90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15754" y="5176872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7320AB-4C8E-07AC-ABAB-577D641191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03302" y="5164751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566F37B-2286-3D21-A687-F12D6477720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76803" y="5357313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390" y="896112"/>
            <a:ext cx="9284209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90779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6180005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9339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339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65605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265605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CE62F7A-6C61-1E15-AD4A-9E5D7B1C01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338" y="3149623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9" r:id="rId3"/>
    <p:sldLayoutId id="2147483691" r:id="rId4"/>
    <p:sldLayoutId id="2147483677" r:id="rId5"/>
    <p:sldLayoutId id="2147483679" r:id="rId6"/>
    <p:sldLayoutId id="2147483678" r:id="rId7"/>
    <p:sldLayoutId id="2147483681" r:id="rId8"/>
    <p:sldLayoutId id="2147483680" r:id="rId9"/>
    <p:sldLayoutId id="2147483694" r:id="rId10"/>
    <p:sldLayoutId id="2147483685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96" r:id="rId20"/>
    <p:sldLayoutId id="214748367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highways.dot.gov/safety/data-analysis-tools/rsa/rsa-resources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ways.dot.gov/safety/data-analysis-tools/rsa/rsa-resources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Vaughn@ky.gov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20ED-9799-D610-FD85-B12712CF0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240" y="676547"/>
            <a:ext cx="9692640" cy="3485878"/>
          </a:xfrm>
        </p:spPr>
        <p:txBody>
          <a:bodyPr anchor="t" anchorCtr="0">
            <a:normAutofit/>
          </a:bodyPr>
          <a:lstStyle/>
          <a:p>
            <a:pPr algn="r"/>
            <a:r>
              <a:rPr lang="en-US" u="sng" cap="small" dirty="0"/>
              <a:t>R</a:t>
            </a:r>
            <a:r>
              <a:rPr lang="en-US" cap="small" dirty="0"/>
              <a:t>oad </a:t>
            </a:r>
            <a:r>
              <a:rPr lang="en-US" u="sng" cap="small" dirty="0"/>
              <a:t>S</a:t>
            </a:r>
            <a:r>
              <a:rPr lang="en-US" cap="small" dirty="0"/>
              <a:t>afety </a:t>
            </a:r>
            <a:r>
              <a:rPr lang="en-US" u="sng" cap="small" dirty="0"/>
              <a:t>A</a:t>
            </a:r>
            <a:r>
              <a:rPr lang="en-US" cap="small" dirty="0"/>
              <a:t>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43CF2-EEA5-A6EB-47E5-3C79FB4DD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0951" y="4733924"/>
            <a:ext cx="3981449" cy="1190625"/>
          </a:xfrm>
        </p:spPr>
        <p:txBody>
          <a:bodyPr/>
          <a:lstStyle/>
          <a:p>
            <a:pPr algn="r"/>
            <a:r>
              <a:rPr lang="en-US" cap="small" dirty="0"/>
              <a:t>Wednesday, September 6, 2023</a:t>
            </a:r>
          </a:p>
          <a:p>
            <a:pPr algn="r"/>
            <a:r>
              <a:rPr lang="en-US" cap="small" dirty="0"/>
              <a:t>by:  Mike Vaughn, PE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166B9A-97D0-B8B7-5BEA-C7DA57D1A7CF}"/>
              </a:ext>
            </a:extLst>
          </p:cNvPr>
          <p:cNvSpPr txBox="1">
            <a:spLocks/>
          </p:cNvSpPr>
          <p:nvPr/>
        </p:nvSpPr>
        <p:spPr>
          <a:xfrm>
            <a:off x="6675120" y="1552847"/>
            <a:ext cx="4937760" cy="1876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in</a:t>
            </a:r>
            <a:br>
              <a:rPr lang="en-US" cap="small" dirty="0"/>
            </a:br>
            <a:r>
              <a:rPr lang="en-US" cap="small" dirty="0"/>
              <a:t>project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E42086-FF27-6B43-C1D9-AE151AF36B53}"/>
              </a:ext>
            </a:extLst>
          </p:cNvPr>
          <p:cNvSpPr txBox="1">
            <a:spLocks/>
          </p:cNvSpPr>
          <p:nvPr/>
        </p:nvSpPr>
        <p:spPr>
          <a:xfrm>
            <a:off x="6583680" y="3196590"/>
            <a:ext cx="5029200" cy="1051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cap="small" dirty="0"/>
              <a:t>development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8223E18-C15E-D074-A70A-F000296E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45" y="5329236"/>
            <a:ext cx="1281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3CAFDD-7220-7BF1-4C0B-C22C12C7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428625"/>
            <a:ext cx="6905625" cy="2324100"/>
          </a:xfrm>
        </p:spPr>
        <p:txBody>
          <a:bodyPr>
            <a:normAutofit/>
          </a:bodyPr>
          <a:lstStyle/>
          <a:p>
            <a:pPr algn="ctr"/>
            <a:r>
              <a:rPr lang="en-US" sz="4800" cap="small" dirty="0"/>
              <a:t>What causes </a:t>
            </a:r>
            <a:br>
              <a:rPr lang="en-US" sz="4800" cap="small" dirty="0"/>
            </a:br>
            <a:r>
              <a:rPr lang="en-US" sz="4800" cap="small" dirty="0"/>
              <a:t>Fatal &amp; Serious Injury </a:t>
            </a:r>
            <a:br>
              <a:rPr lang="en-US" sz="4800" cap="small" dirty="0"/>
            </a:br>
            <a:r>
              <a:rPr lang="en-US" sz="4800" cap="small" dirty="0"/>
              <a:t>Crashes?</a:t>
            </a:r>
          </a:p>
        </p:txBody>
      </p:sp>
    </p:spTree>
    <p:extLst>
      <p:ext uri="{BB962C8B-B14F-4D97-AF65-F5344CB8AC3E}">
        <p14:creationId xmlns:p14="http://schemas.microsoft.com/office/powerpoint/2010/main" val="253408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C7E1-C316-9D00-5288-8E7BB8A26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50" y="2886076"/>
            <a:ext cx="6629399" cy="3091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The transfer of too much kinetic energy to the human body.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7150">
              <a:lnSpc>
                <a:spcPct val="100000"/>
              </a:lnSpc>
            </a:pPr>
            <a:r>
              <a:rPr lang="en-US" sz="3000" dirty="0"/>
              <a:t>Kinetic Energy = ½ mass x velocity</a:t>
            </a:r>
            <a:r>
              <a:rPr lang="en-US" sz="3000" baseline="30000" dirty="0"/>
              <a:t>2</a:t>
            </a:r>
          </a:p>
          <a:p>
            <a:pPr marL="57150">
              <a:lnSpc>
                <a:spcPct val="100000"/>
              </a:lnSpc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433FF2-07B0-A7FF-3F89-86D62A9B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428625"/>
            <a:ext cx="6905625" cy="2324100"/>
          </a:xfrm>
        </p:spPr>
        <p:txBody>
          <a:bodyPr>
            <a:normAutofit/>
          </a:bodyPr>
          <a:lstStyle/>
          <a:p>
            <a:pPr algn="ctr"/>
            <a:r>
              <a:rPr lang="en-US" sz="4800" cap="small" dirty="0"/>
              <a:t>What causes </a:t>
            </a:r>
            <a:br>
              <a:rPr lang="en-US" sz="4800" cap="small" dirty="0"/>
            </a:br>
            <a:r>
              <a:rPr lang="en-US" sz="4800" cap="small" dirty="0"/>
              <a:t>Fatal &amp; Serious Injury </a:t>
            </a:r>
            <a:br>
              <a:rPr lang="en-US" sz="4800" cap="small" dirty="0"/>
            </a:br>
            <a:r>
              <a:rPr lang="en-US" sz="4800" cap="small" dirty="0"/>
              <a:t>Crashes?</a:t>
            </a:r>
          </a:p>
        </p:txBody>
      </p:sp>
    </p:spTree>
    <p:extLst>
      <p:ext uri="{BB962C8B-B14F-4D97-AF65-F5344CB8AC3E}">
        <p14:creationId xmlns:p14="http://schemas.microsoft.com/office/powerpoint/2010/main" val="249282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8999-75DC-1FD7-10C6-A6132347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428625"/>
            <a:ext cx="6905625" cy="2324100"/>
          </a:xfrm>
        </p:spPr>
        <p:txBody>
          <a:bodyPr>
            <a:normAutofit/>
          </a:bodyPr>
          <a:lstStyle/>
          <a:p>
            <a:pPr algn="ctr"/>
            <a:r>
              <a:rPr lang="en-US" sz="4800" cap="small" dirty="0"/>
              <a:t>What causes </a:t>
            </a:r>
            <a:br>
              <a:rPr lang="en-US" sz="4800" cap="small" dirty="0"/>
            </a:br>
            <a:r>
              <a:rPr lang="en-US" sz="4800" cap="small" dirty="0"/>
              <a:t>Fatal &amp; Serious Injury </a:t>
            </a:r>
            <a:br>
              <a:rPr lang="en-US" sz="4800" cap="small" dirty="0"/>
            </a:br>
            <a:r>
              <a:rPr lang="en-US" sz="4800" cap="small" dirty="0"/>
              <a:t>Crashes?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C7E1-C316-9D00-5288-8E7BB8A26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50" y="2886076"/>
            <a:ext cx="6629399" cy="3400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The transfer of too much kinetic energy to the human body.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57150">
              <a:lnSpc>
                <a:spcPct val="100000"/>
              </a:lnSpc>
            </a:pPr>
            <a:r>
              <a:rPr lang="en-US" sz="3000" dirty="0"/>
              <a:t>Kinetic Energy = ½ mass x velocity</a:t>
            </a:r>
            <a:r>
              <a:rPr lang="en-US" sz="3000" baseline="30000" dirty="0"/>
              <a:t>2</a:t>
            </a:r>
          </a:p>
          <a:p>
            <a:pPr marL="57150">
              <a:lnSpc>
                <a:spcPct val="100000"/>
              </a:lnSpc>
            </a:pPr>
            <a:endParaRPr lang="en-US" dirty="0"/>
          </a:p>
          <a:p>
            <a:pPr marL="57150">
              <a:lnSpc>
                <a:spcPct val="100000"/>
              </a:lnSpc>
            </a:pPr>
            <a:r>
              <a:rPr lang="en-US" sz="2800" b="1" dirty="0"/>
              <a:t>As transportation system managers, our number focus need to be:</a:t>
            </a:r>
          </a:p>
          <a:p>
            <a:pPr marL="914400">
              <a:lnSpc>
                <a:spcPct val="100000"/>
              </a:lnSpc>
            </a:pPr>
            <a:r>
              <a:rPr lang="en-US" sz="2800" b="1" dirty="0"/>
              <a:t>managing kinetic energy!</a:t>
            </a:r>
          </a:p>
        </p:txBody>
      </p:sp>
    </p:spTree>
    <p:extLst>
      <p:ext uri="{BB962C8B-B14F-4D97-AF65-F5344CB8AC3E}">
        <p14:creationId xmlns:p14="http://schemas.microsoft.com/office/powerpoint/2010/main" val="246272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A88E11CE-5EE6-BE16-9CD5-CF18AEC1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07" y="559459"/>
            <a:ext cx="9677584" cy="1118845"/>
          </a:xfrm>
        </p:spPr>
        <p:txBody>
          <a:bodyPr/>
          <a:lstStyle/>
          <a:p>
            <a:r>
              <a:rPr lang="en-US" cap="small" dirty="0"/>
              <a:t>Managing kinetic energy involves:</a:t>
            </a:r>
          </a:p>
        </p:txBody>
      </p:sp>
      <p:pic>
        <p:nvPicPr>
          <p:cNvPr id="24" name="Picture 23" descr="A portable radar and speed reporting unit that has a speed limit sign and a digital readout of the actual speed of approaching traffic. ">
            <a:extLst>
              <a:ext uri="{FF2B5EF4-FFF2-40B4-BE49-F238E27FC236}">
                <a16:creationId xmlns:a16="http://schemas.microsoft.com/office/drawing/2014/main" id="{9D6373E3-A8F2-D808-7747-635D0E56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83" y="2747115"/>
            <a:ext cx="3168738" cy="2112674"/>
          </a:xfrm>
          <a:prstGeom prst="rect">
            <a:avLst/>
          </a:prstGeom>
        </p:spPr>
      </p:pic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678A1900-4F3E-4D4F-FA53-D253538C7BBF}"/>
              </a:ext>
            </a:extLst>
          </p:cNvPr>
          <p:cNvSpPr txBox="1">
            <a:spLocks/>
          </p:cNvSpPr>
          <p:nvPr/>
        </p:nvSpPr>
        <p:spPr>
          <a:xfrm>
            <a:off x="594578" y="1781762"/>
            <a:ext cx="3174142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Managing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speed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AB913D-606C-96E4-825D-6961010B8E58}"/>
              </a:ext>
            </a:extLst>
          </p:cNvPr>
          <p:cNvSpPr txBox="1"/>
          <p:nvPr/>
        </p:nvSpPr>
        <p:spPr>
          <a:xfrm>
            <a:off x="594578" y="4853934"/>
            <a:ext cx="17526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Fehr &amp; Peers</a:t>
            </a:r>
          </a:p>
        </p:txBody>
      </p:sp>
      <p:pic>
        <p:nvPicPr>
          <p:cNvPr id="27" name="Picture 26" descr="An intersection design with a roundabout and curved turn lanes.">
            <a:extLst>
              <a:ext uri="{FF2B5EF4-FFF2-40B4-BE49-F238E27FC236}">
                <a16:creationId xmlns:a16="http://schemas.microsoft.com/office/drawing/2014/main" id="{A4085879-6D3F-0E30-0DAA-122BA9AA3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8241" r="5489" b="3006"/>
          <a:stretch/>
        </p:blipFill>
        <p:spPr>
          <a:xfrm>
            <a:off x="3988894" y="2724362"/>
            <a:ext cx="3174143" cy="2135427"/>
          </a:xfrm>
          <a:prstGeom prst="rect">
            <a:avLst/>
          </a:prstGeom>
        </p:spPr>
      </p:pic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A7DB0F04-43D1-6893-104D-CC4F399802F3}"/>
              </a:ext>
            </a:extLst>
          </p:cNvPr>
          <p:cNvSpPr txBox="1">
            <a:spLocks/>
          </p:cNvSpPr>
          <p:nvPr/>
        </p:nvSpPr>
        <p:spPr>
          <a:xfrm>
            <a:off x="3988891" y="1781762"/>
            <a:ext cx="3174143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Managing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crash angles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64254-0E09-0ABF-F24F-54B6531CC0BE}"/>
              </a:ext>
            </a:extLst>
          </p:cNvPr>
          <p:cNvSpPr txBox="1"/>
          <p:nvPr/>
        </p:nvSpPr>
        <p:spPr>
          <a:xfrm>
            <a:off x="3971202" y="4853934"/>
            <a:ext cx="20868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City of Carmel, IN</a:t>
            </a:r>
          </a:p>
        </p:txBody>
      </p:sp>
      <p:pic>
        <p:nvPicPr>
          <p:cNvPr id="30" name="Picture 29" descr="A barrier with an attenuator. ">
            <a:extLst>
              <a:ext uri="{FF2B5EF4-FFF2-40B4-BE49-F238E27FC236}">
                <a16:creationId xmlns:a16="http://schemas.microsoft.com/office/drawing/2014/main" id="{3D4F81AF-9907-A8E2-7930-42F8E5DAC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20694" r="11174" b="15165"/>
          <a:stretch/>
        </p:blipFill>
        <p:spPr>
          <a:xfrm>
            <a:off x="7365518" y="2724363"/>
            <a:ext cx="3217272" cy="2135428"/>
          </a:xfrm>
          <a:prstGeom prst="rect">
            <a:avLst/>
          </a:prstGeom>
        </p:spPr>
      </p:pic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5722DF6A-F9BB-4820-670C-F7C19B16297F}"/>
              </a:ext>
            </a:extLst>
          </p:cNvPr>
          <p:cNvSpPr txBox="1">
            <a:spLocks/>
          </p:cNvSpPr>
          <p:nvPr/>
        </p:nvSpPr>
        <p:spPr>
          <a:xfrm>
            <a:off x="7365513" y="1781762"/>
            <a:ext cx="3217273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Managing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crash energy distribution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CC162A-7A38-97D0-0C9E-B06FFACA6634}"/>
              </a:ext>
            </a:extLst>
          </p:cNvPr>
          <p:cNvSpPr txBox="1"/>
          <p:nvPr/>
        </p:nvSpPr>
        <p:spPr>
          <a:xfrm>
            <a:off x="7383210" y="4853934"/>
            <a:ext cx="2545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FHWA</a:t>
            </a:r>
          </a:p>
        </p:txBody>
      </p:sp>
    </p:spTree>
    <p:extLst>
      <p:ext uri="{BB962C8B-B14F-4D97-AF65-F5344CB8AC3E}">
        <p14:creationId xmlns:p14="http://schemas.microsoft.com/office/powerpoint/2010/main" val="351708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4">
            <a:extLst>
              <a:ext uri="{FF2B5EF4-FFF2-40B4-BE49-F238E27FC236}">
                <a16:creationId xmlns:a16="http://schemas.microsoft.com/office/drawing/2014/main" id="{09CB789A-38F3-AB7F-10FE-24B293D3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17" y="559459"/>
            <a:ext cx="9677584" cy="1118845"/>
          </a:xfrm>
        </p:spPr>
        <p:txBody>
          <a:bodyPr/>
          <a:lstStyle/>
          <a:p>
            <a:r>
              <a:rPr lang="en-US" cap="small" dirty="0"/>
              <a:t>Managing kinetic energy involves: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EBF7B2-06D2-1E13-8853-986AA5BC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99393" y="2747206"/>
            <a:ext cx="3168738" cy="2112492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D41480B-B374-BBC8-D652-5CAEBBAE9708}"/>
              </a:ext>
            </a:extLst>
          </p:cNvPr>
          <p:cNvSpPr txBox="1">
            <a:spLocks/>
          </p:cNvSpPr>
          <p:nvPr/>
        </p:nvSpPr>
        <p:spPr>
          <a:xfrm>
            <a:off x="1893988" y="1781762"/>
            <a:ext cx="3174142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Separating road users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in 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4E8F2-FA4C-D4DC-8699-E13D3504A6BD}"/>
              </a:ext>
            </a:extLst>
          </p:cNvPr>
          <p:cNvSpPr txBox="1"/>
          <p:nvPr/>
        </p:nvSpPr>
        <p:spPr>
          <a:xfrm>
            <a:off x="1893988" y="4853934"/>
            <a:ext cx="17526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Fehr &amp; Peers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39B717-9CD1-C2F0-98FD-79ECD24E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" r="453"/>
          <a:stretch/>
        </p:blipFill>
        <p:spPr>
          <a:xfrm>
            <a:off x="5288304" y="2724362"/>
            <a:ext cx="3174143" cy="2135427"/>
          </a:xfrm>
          <a:prstGeom prst="rect">
            <a:avLst/>
          </a:prstGeom>
        </p:spPr>
      </p:pic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CCA522A4-FB83-05F2-4021-06D9EBD4A813}"/>
              </a:ext>
            </a:extLst>
          </p:cNvPr>
          <p:cNvSpPr txBox="1">
            <a:spLocks/>
          </p:cNvSpPr>
          <p:nvPr/>
        </p:nvSpPr>
        <p:spPr>
          <a:xfrm>
            <a:off x="5288301" y="1781762"/>
            <a:ext cx="3174143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Separating road users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in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CCFA1-FF33-0F20-F0EF-C756B2583911}"/>
              </a:ext>
            </a:extLst>
          </p:cNvPr>
          <p:cNvSpPr txBox="1"/>
          <p:nvPr/>
        </p:nvSpPr>
        <p:spPr>
          <a:xfrm>
            <a:off x="5270612" y="4853934"/>
            <a:ext cx="20868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Fehr &amp; Peers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D57DF0-623D-7CDD-08CF-2E8A6B861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" b="220"/>
          <a:stretch/>
        </p:blipFill>
        <p:spPr>
          <a:xfrm>
            <a:off x="8664928" y="2724363"/>
            <a:ext cx="3217272" cy="2135428"/>
          </a:xfrm>
          <a:prstGeom prst="rect">
            <a:avLst/>
          </a:prstGeom>
        </p:spPr>
      </p:pic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51AF65F2-FE8B-9E78-2F9B-1710A7124863}"/>
              </a:ext>
            </a:extLst>
          </p:cNvPr>
          <p:cNvSpPr txBox="1">
            <a:spLocks/>
          </p:cNvSpPr>
          <p:nvPr/>
        </p:nvSpPr>
        <p:spPr>
          <a:xfrm>
            <a:off x="8664924" y="1781762"/>
            <a:ext cx="3217272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Increasing road user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awareness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BEF12-A002-A84B-E7CE-187781C971E4}"/>
              </a:ext>
            </a:extLst>
          </p:cNvPr>
          <p:cNvSpPr txBox="1"/>
          <p:nvPr/>
        </p:nvSpPr>
        <p:spPr>
          <a:xfrm>
            <a:off x="8682620" y="4853934"/>
            <a:ext cx="2545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Fehr &amp; Peers</a:t>
            </a:r>
          </a:p>
        </p:txBody>
      </p:sp>
    </p:spTree>
    <p:extLst>
      <p:ext uri="{BB962C8B-B14F-4D97-AF65-F5344CB8AC3E}">
        <p14:creationId xmlns:p14="http://schemas.microsoft.com/office/powerpoint/2010/main" val="277715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A88E11CE-5EE6-BE16-9CD5-CF18AEC1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06" y="559459"/>
            <a:ext cx="9953625" cy="1118845"/>
          </a:xfrm>
        </p:spPr>
        <p:txBody>
          <a:bodyPr/>
          <a:lstStyle/>
          <a:p>
            <a:r>
              <a:rPr lang="en-US" cap="small" dirty="0"/>
              <a:t>Managing kinetic energy involves: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678A1900-4F3E-4D4F-FA53-D253538C7BBF}"/>
              </a:ext>
            </a:extLst>
          </p:cNvPr>
          <p:cNvSpPr txBox="1">
            <a:spLocks/>
          </p:cNvSpPr>
          <p:nvPr/>
        </p:nvSpPr>
        <p:spPr>
          <a:xfrm>
            <a:off x="279231" y="1583216"/>
            <a:ext cx="6468670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Analyzing and decreasing conflict points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4F81AF-9907-A8E2-7930-42F8E5DAC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" b="2524"/>
          <a:stretch/>
        </p:blipFill>
        <p:spPr>
          <a:xfrm>
            <a:off x="6898790" y="2524338"/>
            <a:ext cx="3995186" cy="2651760"/>
          </a:xfrm>
          <a:prstGeom prst="rect">
            <a:avLst/>
          </a:prstGeom>
        </p:spPr>
      </p:pic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5722DF6A-F9BB-4820-670C-F7C19B16297F}"/>
              </a:ext>
            </a:extLst>
          </p:cNvPr>
          <p:cNvSpPr txBox="1">
            <a:spLocks/>
          </p:cNvSpPr>
          <p:nvPr/>
        </p:nvSpPr>
        <p:spPr>
          <a:xfrm>
            <a:off x="6898788" y="1581737"/>
            <a:ext cx="3493317" cy="7637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Preventing high kinetic energy crash types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CC162A-7A38-97D0-0C9E-B06FFACA6634}"/>
              </a:ext>
            </a:extLst>
          </p:cNvPr>
          <p:cNvSpPr txBox="1"/>
          <p:nvPr/>
        </p:nvSpPr>
        <p:spPr>
          <a:xfrm>
            <a:off x="6898788" y="5170241"/>
            <a:ext cx="2545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KYTC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3773A-E446-5B96-88DD-479286BB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31" y="2524338"/>
            <a:ext cx="3273778" cy="265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EEC4D-C6FB-D04A-4701-ED0C0D6D8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09" y="2524338"/>
            <a:ext cx="3194892" cy="2651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3147C-1426-3D7F-45E1-BEEB5B1F1F90}"/>
              </a:ext>
            </a:extLst>
          </p:cNvPr>
          <p:cNvSpPr txBox="1"/>
          <p:nvPr/>
        </p:nvSpPr>
        <p:spPr>
          <a:xfrm>
            <a:off x="279231" y="5176098"/>
            <a:ext cx="2545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Source: KYTC</a:t>
            </a:r>
          </a:p>
        </p:txBody>
      </p:sp>
    </p:spTree>
    <p:extLst>
      <p:ext uri="{BB962C8B-B14F-4D97-AF65-F5344CB8AC3E}">
        <p14:creationId xmlns:p14="http://schemas.microsoft.com/office/powerpoint/2010/main" val="13755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9413-E9D0-BEAB-AAB9-6C4E0221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6" y="429768"/>
            <a:ext cx="9252584" cy="1325880"/>
          </a:xfrm>
        </p:spPr>
        <p:txBody>
          <a:bodyPr/>
          <a:lstStyle/>
          <a:p>
            <a:r>
              <a:rPr lang="en-US" cap="small" dirty="0"/>
              <a:t>Are RSAs in Project Development Really New?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032ED-1351-5AEE-DA46-9334568613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63140" y="2185035"/>
            <a:ext cx="4572000" cy="457200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Traditional Safety Review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274E32-9D5B-E401-22E6-DFBC4AB48CA2}"/>
              </a:ext>
            </a:extLst>
          </p:cNvPr>
          <p:cNvSpPr txBox="1">
            <a:spLocks/>
          </p:cNvSpPr>
          <p:nvPr/>
        </p:nvSpPr>
        <p:spPr>
          <a:xfrm>
            <a:off x="7109460" y="2185035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chemeClr val="tx1"/>
                </a:solidFill>
              </a:rPr>
              <a:t>Road Safety Assessment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C0AE09-FCB1-AE18-AB8C-FBE7FB85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99605"/>
              </p:ext>
            </p:extLst>
          </p:nvPr>
        </p:nvGraphicFramePr>
        <p:xfrm>
          <a:off x="2263140" y="2642235"/>
          <a:ext cx="96926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3674349439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48214916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The safety review team is not usually independent of the project team.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Performed by a team independent of the project.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38429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Typically performed by a team with only design and/or safety expertise.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Performed by a multi-disciplinary team.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90942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Typically focuses on motor vehicle traffic.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Focuses on ALL road users.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673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Typically does not consider human factors.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Considers human factors and the capabilities and limitations of the various types of road users.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8347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May not generate a formal report.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Always generates a formal report.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8754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/>
                        <a:t>Often does not generate a formal response report.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 formal response report is an essential element.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1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1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124B-2474-40E9-3820-294912CEB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103120"/>
            <a:ext cx="950976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Promotes awareness of safe design practices across KYTC and our partners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Helps produce designs that lower the frequency and risk of severe crashes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Gives project teams another opportunity to consider multimodal safety concerns and integrate multimodal best practices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743E9D-37A0-99FE-204F-F6B2F04C252A}"/>
              </a:ext>
            </a:extLst>
          </p:cNvPr>
          <p:cNvSpPr txBox="1">
            <a:spLocks/>
          </p:cNvSpPr>
          <p:nvPr/>
        </p:nvSpPr>
        <p:spPr>
          <a:xfrm>
            <a:off x="822958" y="429768"/>
            <a:ext cx="9509761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Benefits of RSAs in </a:t>
            </a:r>
          </a:p>
          <a:p>
            <a:pPr algn="ctr"/>
            <a:r>
              <a:rPr lang="en-US" cap="small" dirty="0"/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408674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EBA397E-02D8-F963-F504-A3F81D71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8742" y="2103119"/>
            <a:ext cx="9509760" cy="449018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 excellent opportunity to consider both human factors and human behaviors for all road users in all facets of a project’s design</a:t>
            </a:r>
          </a:p>
          <a:p>
            <a:pPr marL="8001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Human factors are the capabilities and limitations because we are human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 can’t see through a tree (I’m not superman)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absolutely must design for human factors</a:t>
            </a:r>
          </a:p>
          <a:p>
            <a:pPr marL="8001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Human behaviors are things in which we choose to do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speed I drive my vehicle is a choice</a:t>
            </a:r>
          </a:p>
          <a:p>
            <a:pPr marL="1257300" lvl="2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Our designs may not perfectly control human behaviors, but our designs can have an influence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E8713D-0B4E-E23A-3CF2-C795F09A97B8}"/>
              </a:ext>
            </a:extLst>
          </p:cNvPr>
          <p:cNvSpPr txBox="1">
            <a:spLocks/>
          </p:cNvSpPr>
          <p:nvPr/>
        </p:nvSpPr>
        <p:spPr>
          <a:xfrm>
            <a:off x="1958740" y="429768"/>
            <a:ext cx="9509761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Benefits of RSAs in </a:t>
            </a:r>
          </a:p>
          <a:p>
            <a:pPr algn="ctr"/>
            <a:r>
              <a:rPr lang="en-US" cap="small" dirty="0"/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35770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124B-2474-40E9-3820-294912CEB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103119"/>
            <a:ext cx="9509760" cy="4490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Can lower overall project lifecycle costs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Less maintenance costs (e.g. flattened roadside slope vs. guardrail)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Less future reconstruction costs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It’s much more expensive to tweak the design after a project is constructed and in-service vs. adjusting during the D phase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Less societal costs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Fewer severe crashes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Less severe crashes =  fewer liability claims for KYTC and our partners, insurance companies, and ultimately the public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743E9D-37A0-99FE-204F-F6B2F04C252A}"/>
              </a:ext>
            </a:extLst>
          </p:cNvPr>
          <p:cNvSpPr txBox="1">
            <a:spLocks/>
          </p:cNvSpPr>
          <p:nvPr/>
        </p:nvSpPr>
        <p:spPr>
          <a:xfrm>
            <a:off x="822958" y="429768"/>
            <a:ext cx="9509761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Benefits of RSAs in </a:t>
            </a:r>
          </a:p>
          <a:p>
            <a:pPr algn="ctr"/>
            <a:r>
              <a:rPr lang="en-US" cap="small" dirty="0"/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87765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EA8-A647-B488-344E-2F2E040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896112"/>
            <a:ext cx="9771017" cy="1325880"/>
          </a:xfrm>
        </p:spPr>
        <p:txBody>
          <a:bodyPr/>
          <a:lstStyle/>
          <a:p>
            <a:pPr algn="ctr"/>
            <a:r>
              <a:rPr lang="en-US" cap="small" dirty="0"/>
              <a:t>Road Safety Assessment Definition: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F9F114-D682-8473-12C6-CC37680EC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085" y="2486024"/>
            <a:ext cx="9341359" cy="2762251"/>
          </a:xfrm>
        </p:spPr>
        <p:txBody>
          <a:bodyPr anchor="t" anchorCtr="0"/>
          <a:lstStyle/>
          <a:p>
            <a:pPr algn="l">
              <a:lnSpc>
                <a:spcPct val="150000"/>
              </a:lnSpc>
            </a:pPr>
            <a:r>
              <a:rPr lang="en-US" sz="3600" b="0" cap="none" dirty="0">
                <a:solidFill>
                  <a:schemeClr val="tx1"/>
                </a:solidFill>
              </a:rPr>
              <a:t>A formal safety performance examination of an existing or future road or intersection by an independent, multi-disciplinary team.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55255D-8556-B3ED-0EBE-BC0E19E00EEE}"/>
              </a:ext>
            </a:extLst>
          </p:cNvPr>
          <p:cNvSpPr txBox="1">
            <a:spLocks/>
          </p:cNvSpPr>
          <p:nvPr/>
        </p:nvSpPr>
        <p:spPr>
          <a:xfrm>
            <a:off x="2000085" y="2019301"/>
            <a:ext cx="4095915" cy="590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0" cap="none" dirty="0">
                <a:solidFill>
                  <a:schemeClr val="tx1"/>
                </a:solidFill>
              </a:rPr>
              <a:t>From FHWA’s RSA webpage:</a:t>
            </a:r>
          </a:p>
        </p:txBody>
      </p:sp>
    </p:spTree>
    <p:extLst>
      <p:ext uri="{BB962C8B-B14F-4D97-AF65-F5344CB8AC3E}">
        <p14:creationId xmlns:p14="http://schemas.microsoft.com/office/powerpoint/2010/main" val="46523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EBA397E-02D8-F963-F504-A3F81D71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8742" y="1554480"/>
            <a:ext cx="9509760" cy="122209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FHWA’s RSA Resource webpage: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hlinkClick r:id="rId2"/>
              </a:rPr>
              <a:t>https://highways.dot.gov/safety/data-analysis-tools/rsa/rsa-resources</a:t>
            </a:r>
            <a:endParaRPr lang="en-US" sz="22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E8713D-0B4E-E23A-3CF2-C795F09A97B8}"/>
              </a:ext>
            </a:extLst>
          </p:cNvPr>
          <p:cNvSpPr txBox="1">
            <a:spLocks/>
          </p:cNvSpPr>
          <p:nvPr/>
        </p:nvSpPr>
        <p:spPr>
          <a:xfrm>
            <a:off x="1958740" y="429768"/>
            <a:ext cx="9509761" cy="783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RSA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E6015-35DD-B91F-EAB6-6235803E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41" y="2776571"/>
            <a:ext cx="9591036" cy="37181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451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EBA397E-02D8-F963-F504-A3F81D71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8742" y="1554480"/>
            <a:ext cx="9509760" cy="493776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FHWA’s RSA Resource webpage: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>
                <a:hlinkClick r:id="rId2"/>
              </a:rPr>
              <a:t>https://highways.dot.gov/safety/data-analysis-tools/rsa/rsa-resources</a:t>
            </a:r>
            <a:endParaRPr lang="en-US" sz="2200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US" sz="22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RSA guidelines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Ped &amp; bike RSA guidance and prompt list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Using IHSDM in the RSA process</a:t>
            </a: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Using 3-D visualization in the RSA process</a:t>
            </a:r>
          </a:p>
          <a:p>
            <a:pPr marL="800100" lvl="1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As we get better using ORD, I suspect 3-D visualization will become easier and extremely useful for RSAs in project development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1E8713D-0B4E-E23A-3CF2-C795F09A97B8}"/>
              </a:ext>
            </a:extLst>
          </p:cNvPr>
          <p:cNvSpPr txBox="1">
            <a:spLocks/>
          </p:cNvSpPr>
          <p:nvPr/>
        </p:nvSpPr>
        <p:spPr>
          <a:xfrm>
            <a:off x="1958740" y="429768"/>
            <a:ext cx="9509761" cy="7830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RSA Resources</a:t>
            </a:r>
          </a:p>
        </p:txBody>
      </p:sp>
    </p:spTree>
    <p:extLst>
      <p:ext uri="{BB962C8B-B14F-4D97-AF65-F5344CB8AC3E}">
        <p14:creationId xmlns:p14="http://schemas.microsoft.com/office/powerpoint/2010/main" val="72697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124B-2474-40E9-3820-294912CEB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755649"/>
            <a:ext cx="9509760" cy="4837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Identification of roadway elements (or lack of elements) that may present a safety concern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To what extent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To which road users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Under what circumstances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Identification of potential safety improvement opportunities (no matter how small or large) to mitigate identified safety concerns</a:t>
            </a:r>
            <a:endParaRPr lang="en-US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743E9D-37A0-99FE-204F-F6B2F04C252A}"/>
              </a:ext>
            </a:extLst>
          </p:cNvPr>
          <p:cNvSpPr txBox="1">
            <a:spLocks/>
          </p:cNvSpPr>
          <p:nvPr/>
        </p:nvSpPr>
        <p:spPr>
          <a:xfrm>
            <a:off x="822958" y="429768"/>
            <a:ext cx="9509761" cy="132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/>
              <a:t>Why RSAs in 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59750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089F-34A1-A036-CF8C-51FA0272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14BC9-AC41-D863-565B-24DE9D452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Contact info: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Michael Vaughn, PE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Traffic Safety Branch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Division of Traffic Operations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Kentucky Transportation Cabinet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Mike.Vaughn@ky.gov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75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EA8-A647-B488-344E-2F2E040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896112"/>
            <a:ext cx="9771017" cy="1325880"/>
          </a:xfrm>
        </p:spPr>
        <p:txBody>
          <a:bodyPr/>
          <a:lstStyle/>
          <a:p>
            <a:pPr algn="ctr"/>
            <a:r>
              <a:rPr lang="en-US" cap="small" dirty="0"/>
              <a:t>Road Safety Assessment Definition: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F9F114-D682-8473-12C6-CC37680EC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085" y="2486024"/>
            <a:ext cx="9341359" cy="2762251"/>
          </a:xfrm>
        </p:spPr>
        <p:txBody>
          <a:bodyPr anchor="t" anchorCtr="0"/>
          <a:lstStyle/>
          <a:p>
            <a:pPr algn="l">
              <a:lnSpc>
                <a:spcPct val="150000"/>
              </a:lnSpc>
            </a:pPr>
            <a:r>
              <a:rPr lang="en-US" sz="3600" b="0" cap="none" dirty="0">
                <a:solidFill>
                  <a:schemeClr val="tx1"/>
                </a:solidFill>
              </a:rPr>
              <a:t>A </a:t>
            </a:r>
            <a:r>
              <a:rPr lang="en-US" sz="3600" b="0" u="sng" cap="none" dirty="0">
                <a:solidFill>
                  <a:schemeClr val="tx1"/>
                </a:solidFill>
              </a:rPr>
              <a:t>formal</a:t>
            </a:r>
            <a:r>
              <a:rPr lang="en-US" sz="3600" b="0" cap="none" dirty="0">
                <a:solidFill>
                  <a:schemeClr val="tx1"/>
                </a:solidFill>
              </a:rPr>
              <a:t> safety performance examination of an existing or future road or intersection by an independent, multi-disciplinary team.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F3958-CFD4-B42F-E6B2-720D4F03F435}"/>
              </a:ext>
            </a:extLst>
          </p:cNvPr>
          <p:cNvSpPr txBox="1">
            <a:spLocks/>
          </p:cNvSpPr>
          <p:nvPr/>
        </p:nvSpPr>
        <p:spPr>
          <a:xfrm>
            <a:off x="2000085" y="2019301"/>
            <a:ext cx="4095915" cy="590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0" cap="none" dirty="0">
                <a:solidFill>
                  <a:schemeClr val="tx1"/>
                </a:solidFill>
              </a:rPr>
              <a:t>From FHWA’s RSA webpage:</a:t>
            </a:r>
          </a:p>
        </p:txBody>
      </p:sp>
    </p:spTree>
    <p:extLst>
      <p:ext uri="{BB962C8B-B14F-4D97-AF65-F5344CB8AC3E}">
        <p14:creationId xmlns:p14="http://schemas.microsoft.com/office/powerpoint/2010/main" val="16337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EA8-A647-B488-344E-2F2E040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896112"/>
            <a:ext cx="9771017" cy="1325880"/>
          </a:xfrm>
        </p:spPr>
        <p:txBody>
          <a:bodyPr/>
          <a:lstStyle/>
          <a:p>
            <a:pPr algn="ctr"/>
            <a:r>
              <a:rPr lang="en-US" cap="small" dirty="0"/>
              <a:t>Road Safety Assessment Definition: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F9F114-D682-8473-12C6-CC37680EC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085" y="2486024"/>
            <a:ext cx="9341359" cy="2762251"/>
          </a:xfrm>
        </p:spPr>
        <p:txBody>
          <a:bodyPr anchor="t" anchorCtr="0"/>
          <a:lstStyle/>
          <a:p>
            <a:pPr algn="l">
              <a:lnSpc>
                <a:spcPct val="150000"/>
              </a:lnSpc>
            </a:pPr>
            <a:r>
              <a:rPr lang="en-US" sz="3600" b="0" cap="none" dirty="0">
                <a:solidFill>
                  <a:schemeClr val="tx1"/>
                </a:solidFill>
              </a:rPr>
              <a:t>A </a:t>
            </a:r>
            <a:r>
              <a:rPr lang="en-US" sz="3600" b="0" u="sng" cap="none" dirty="0">
                <a:solidFill>
                  <a:schemeClr val="tx1"/>
                </a:solidFill>
              </a:rPr>
              <a:t>formal</a:t>
            </a:r>
            <a:r>
              <a:rPr lang="en-US" sz="3600" b="0" cap="none" dirty="0">
                <a:solidFill>
                  <a:schemeClr val="tx1"/>
                </a:solidFill>
              </a:rPr>
              <a:t> safety performance examination of an </a:t>
            </a:r>
            <a:r>
              <a:rPr lang="en-US" sz="3600" b="0" u="sng" cap="none" dirty="0">
                <a:solidFill>
                  <a:schemeClr val="tx1"/>
                </a:solidFill>
              </a:rPr>
              <a:t>existing or future </a:t>
            </a:r>
            <a:r>
              <a:rPr lang="en-US" sz="3600" b="0" cap="none" dirty="0">
                <a:solidFill>
                  <a:schemeClr val="tx1"/>
                </a:solidFill>
              </a:rPr>
              <a:t>road or intersection by an independent, multi-disciplinary team.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60D01-0951-A103-68C5-17F1C947FB3E}"/>
              </a:ext>
            </a:extLst>
          </p:cNvPr>
          <p:cNvSpPr txBox="1">
            <a:spLocks/>
          </p:cNvSpPr>
          <p:nvPr/>
        </p:nvSpPr>
        <p:spPr>
          <a:xfrm>
            <a:off x="2000085" y="2019301"/>
            <a:ext cx="4095915" cy="590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0" cap="none" dirty="0">
                <a:solidFill>
                  <a:schemeClr val="tx1"/>
                </a:solidFill>
              </a:rPr>
              <a:t>From FHWA’s RSA webpage:</a:t>
            </a:r>
          </a:p>
        </p:txBody>
      </p:sp>
    </p:spTree>
    <p:extLst>
      <p:ext uri="{BB962C8B-B14F-4D97-AF65-F5344CB8AC3E}">
        <p14:creationId xmlns:p14="http://schemas.microsoft.com/office/powerpoint/2010/main" val="18805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BEA8-A647-B488-344E-2F2E040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896112"/>
            <a:ext cx="9771017" cy="1325880"/>
          </a:xfrm>
        </p:spPr>
        <p:txBody>
          <a:bodyPr/>
          <a:lstStyle/>
          <a:p>
            <a:pPr algn="ctr"/>
            <a:r>
              <a:rPr lang="en-US" cap="small" dirty="0"/>
              <a:t>Road Safety Assessment Definition: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F9F114-D682-8473-12C6-CC37680EC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085" y="2486024"/>
            <a:ext cx="9341359" cy="2762251"/>
          </a:xfrm>
        </p:spPr>
        <p:txBody>
          <a:bodyPr anchor="t" anchorCtr="0"/>
          <a:lstStyle/>
          <a:p>
            <a:pPr algn="l">
              <a:lnSpc>
                <a:spcPct val="150000"/>
              </a:lnSpc>
            </a:pPr>
            <a:r>
              <a:rPr lang="en-US" sz="3600" b="0" cap="none" dirty="0">
                <a:solidFill>
                  <a:schemeClr val="tx1"/>
                </a:solidFill>
              </a:rPr>
              <a:t>A </a:t>
            </a:r>
            <a:r>
              <a:rPr lang="en-US" sz="3600" b="0" u="sng" cap="none" dirty="0">
                <a:solidFill>
                  <a:schemeClr val="tx1"/>
                </a:solidFill>
              </a:rPr>
              <a:t>formal</a:t>
            </a:r>
            <a:r>
              <a:rPr lang="en-US" sz="3600" b="0" cap="none" dirty="0">
                <a:solidFill>
                  <a:schemeClr val="tx1"/>
                </a:solidFill>
              </a:rPr>
              <a:t> safety performance examination of an </a:t>
            </a:r>
            <a:r>
              <a:rPr lang="en-US" sz="3600" b="0" u="sng" cap="none" dirty="0">
                <a:solidFill>
                  <a:schemeClr val="tx1"/>
                </a:solidFill>
              </a:rPr>
              <a:t>existing or future </a:t>
            </a:r>
            <a:r>
              <a:rPr lang="en-US" sz="3600" b="0" cap="none" dirty="0">
                <a:solidFill>
                  <a:schemeClr val="tx1"/>
                </a:solidFill>
              </a:rPr>
              <a:t>road or intersection by an </a:t>
            </a:r>
            <a:r>
              <a:rPr lang="en-US" sz="3600" b="0" u="sng" cap="none" dirty="0">
                <a:solidFill>
                  <a:schemeClr val="tx1"/>
                </a:solidFill>
              </a:rPr>
              <a:t>independent, multi-disciplinary team</a:t>
            </a:r>
            <a:r>
              <a:rPr lang="en-US" sz="3600" b="0" cap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A65D3-526F-5D78-3203-9CB285A0111F}"/>
              </a:ext>
            </a:extLst>
          </p:cNvPr>
          <p:cNvSpPr txBox="1">
            <a:spLocks/>
          </p:cNvSpPr>
          <p:nvPr/>
        </p:nvSpPr>
        <p:spPr>
          <a:xfrm>
            <a:off x="2000085" y="2019301"/>
            <a:ext cx="4095915" cy="590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0" cap="none" dirty="0">
                <a:solidFill>
                  <a:schemeClr val="tx1"/>
                </a:solidFill>
              </a:rPr>
              <a:t>From FHWA’s RSA webpage:</a:t>
            </a:r>
          </a:p>
        </p:txBody>
      </p:sp>
    </p:spTree>
    <p:extLst>
      <p:ext uri="{BB962C8B-B14F-4D97-AF65-F5344CB8AC3E}">
        <p14:creationId xmlns:p14="http://schemas.microsoft.com/office/powerpoint/2010/main" val="153054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187EB7-F0F3-EF8A-2FD1-D295A342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0575" y="319496"/>
            <a:ext cx="9391649" cy="621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24BBB-BDBE-1E28-57A7-6E3FE214649F}"/>
              </a:ext>
            </a:extLst>
          </p:cNvPr>
          <p:cNvSpPr txBox="1"/>
          <p:nvPr/>
        </p:nvSpPr>
        <p:spPr>
          <a:xfrm>
            <a:off x="790575" y="6481354"/>
            <a:ext cx="151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FHWA</a:t>
            </a:r>
          </a:p>
        </p:txBody>
      </p:sp>
    </p:spTree>
    <p:extLst>
      <p:ext uri="{BB962C8B-B14F-4D97-AF65-F5344CB8AC3E}">
        <p14:creationId xmlns:p14="http://schemas.microsoft.com/office/powerpoint/2010/main" val="145815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9EE323B-A34E-730C-C625-E690FBE4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307" y="43160"/>
            <a:ext cx="6748368" cy="674836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979435-B6E1-EF35-9867-BD96695E7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31" y="0"/>
            <a:ext cx="3741836" cy="30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7B8B-2C1A-1327-4F4B-CCB5B5AE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RSAs are a great way to implement the Safe System Approach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DBBF5C-EAC4-8F8B-0850-0140FD1E43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" y="2468880"/>
            <a:ext cx="4972050" cy="455295"/>
          </a:xfrm>
        </p:spPr>
        <p:txBody>
          <a:bodyPr/>
          <a:lstStyle/>
          <a:p>
            <a:r>
              <a:rPr lang="en-US" sz="2400" u="sng" cap="small" dirty="0">
                <a:solidFill>
                  <a:schemeClr val="tx1"/>
                </a:solidFill>
              </a:rPr>
              <a:t>Safe System Principles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3AEB78-C528-C767-01C9-B93FC118E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990850"/>
            <a:ext cx="6309360" cy="310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Humans make mistakes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Humans are vulnerable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Death &amp; Serious Injuries are unacceptable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Safety is proactive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Redundancy is crucial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Responsibility is shared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78FCB8-5ADC-C9C4-4578-A61B1485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20" y="2468880"/>
            <a:ext cx="3789045" cy="457200"/>
          </a:xfrm>
        </p:spPr>
        <p:txBody>
          <a:bodyPr/>
          <a:lstStyle/>
          <a:p>
            <a:r>
              <a:rPr lang="en-US" sz="2400" u="sng" cap="small" dirty="0">
                <a:solidFill>
                  <a:schemeClr val="tx1"/>
                </a:solidFill>
              </a:rPr>
              <a:t>Safe System Elements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CBE3B1-9904-0076-D993-E9B899EA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320" y="2990850"/>
            <a:ext cx="2849880" cy="310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Safe road users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Safe vehicles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Safe speeds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Safe roads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Post-crash care</a:t>
            </a:r>
          </a:p>
        </p:txBody>
      </p:sp>
    </p:spTree>
    <p:extLst>
      <p:ext uri="{BB962C8B-B14F-4D97-AF65-F5344CB8AC3E}">
        <p14:creationId xmlns:p14="http://schemas.microsoft.com/office/powerpoint/2010/main" val="118059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7B8B-2C1A-1327-4F4B-CCB5B5AE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RSAs are a great way to implement the Safe System Approach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DBBF5C-EAC4-8F8B-0850-0140FD1E43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" y="2468880"/>
            <a:ext cx="4972050" cy="455295"/>
          </a:xfrm>
        </p:spPr>
        <p:txBody>
          <a:bodyPr/>
          <a:lstStyle/>
          <a:p>
            <a:r>
              <a:rPr lang="en-US" sz="2400" u="sng" cap="small" dirty="0">
                <a:solidFill>
                  <a:schemeClr val="tx1"/>
                </a:solidFill>
              </a:rPr>
              <a:t>Safe System Principles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3AEB78-C528-C767-01C9-B93FC118E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990850"/>
            <a:ext cx="6309360" cy="310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Humans make mistakes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Humans are vulnerable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Death &amp; Serious Injuries are unacceptable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Safety is proactive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Redundancy is crucial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Responsibility is shared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78FCB8-5ADC-C9C4-4578-A61B14856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2320" y="2468880"/>
            <a:ext cx="3789045" cy="457200"/>
          </a:xfrm>
        </p:spPr>
        <p:txBody>
          <a:bodyPr/>
          <a:lstStyle/>
          <a:p>
            <a:r>
              <a:rPr lang="en-US" sz="2400" u="sng" cap="small" dirty="0">
                <a:solidFill>
                  <a:schemeClr val="tx1"/>
                </a:solidFill>
              </a:rPr>
              <a:t>Safe System Elements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CBE3B1-9904-0076-D993-E9B899EA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320" y="2990850"/>
            <a:ext cx="2849880" cy="3105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Safe road users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Safe vehicles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Safe speeds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Safe roads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Post-crash care</a:t>
            </a:r>
          </a:p>
        </p:txBody>
      </p:sp>
    </p:spTree>
    <p:extLst>
      <p:ext uri="{BB962C8B-B14F-4D97-AF65-F5344CB8AC3E}">
        <p14:creationId xmlns:p14="http://schemas.microsoft.com/office/powerpoint/2010/main" val="171686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023160"/>
      </a:lt2>
      <a:accent1>
        <a:srgbClr val="3ABCF6"/>
      </a:accent1>
      <a:accent2>
        <a:srgbClr val="000000"/>
      </a:accent2>
      <a:accent3>
        <a:srgbClr val="FFFFFF"/>
      </a:accent3>
      <a:accent4>
        <a:srgbClr val="0033A0"/>
      </a:accent4>
      <a:accent5>
        <a:srgbClr val="034A90"/>
      </a:accent5>
      <a:accent6>
        <a:srgbClr val="F2F2F2"/>
      </a:accent6>
      <a:hlink>
        <a:srgbClr val="0563C1"/>
      </a:hlink>
      <a:folHlink>
        <a:srgbClr val="494453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ing Conference 2023 Template.potx  -  Read-Only" id="{1412661E-51C2-4B4C-A243-ACFF81DE6743}" vid="{6568ABD8-4DEA-4BD9-8A6E-1CB10D291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2023</Year>
    <Day xmlns="b47a5aad-adfb-4dac-9d3f-47090e67d565">Wednesday</Day>
    <Speakers xmlns="b47a5aad-adfb-4dac-9d3f-47090e67d565">Mike Vaughn</Speakers>
    <Section xmlns="b47a5aad-adfb-4dac-9d3f-47090e67d565">8, 1</Sec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9A930-1B99-4E6A-8FC0-F4EC96DB90CA}">
  <ds:schemaRefs>
    <ds:schemaRef ds:uri="http://purl.org/dc/elements/1.1/"/>
    <ds:schemaRef ds:uri="230e9df3-be65-4c73-a93b-d1236ebd677e"/>
    <ds:schemaRef ds:uri="71af3243-3dd4-4a8d-8c0d-dd76da1f02a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16c05727-aa75-4e4a-9b5f-8a80a1165891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DE5073-3C9A-4545-94C5-D698E3C1AADA}"/>
</file>

<file path=docProps/app.xml><?xml version="1.0" encoding="utf-8"?>
<Properties xmlns="http://schemas.openxmlformats.org/officeDocument/2006/extended-properties" xmlns:vt="http://schemas.openxmlformats.org/officeDocument/2006/docPropsVTypes">
  <Template>Partnering Conference 2023 Template</Template>
  <TotalTime>1400</TotalTime>
  <Words>912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Calibri</vt:lpstr>
      <vt:lpstr>Office Theme</vt:lpstr>
      <vt:lpstr>Road Safety Assessments</vt:lpstr>
      <vt:lpstr>Road Safety Assessment Definition:</vt:lpstr>
      <vt:lpstr>Road Safety Assessment Definition:</vt:lpstr>
      <vt:lpstr>Road Safety Assessment Definition:</vt:lpstr>
      <vt:lpstr>Road Safety Assessment Definition:</vt:lpstr>
      <vt:lpstr>PowerPoint Presentation</vt:lpstr>
      <vt:lpstr>PowerPoint Presentation</vt:lpstr>
      <vt:lpstr>RSAs are a great way to implement the Safe System Approach</vt:lpstr>
      <vt:lpstr>RSAs are a great way to implement the Safe System Approach</vt:lpstr>
      <vt:lpstr>What causes  Fatal &amp; Serious Injury  Crashes?</vt:lpstr>
      <vt:lpstr>What causes  Fatal &amp; Serious Injury  Crashes?</vt:lpstr>
      <vt:lpstr>What causes  Fatal &amp; Serious Injury  Crashes?</vt:lpstr>
      <vt:lpstr>Managing kinetic energy involves:</vt:lpstr>
      <vt:lpstr>Managing kinetic energy involves:</vt:lpstr>
      <vt:lpstr>Managing kinetic energy involves:</vt:lpstr>
      <vt:lpstr>Are RSAs in Project Development Really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 Assesments in Project Development</dc:title>
  <dc:creator>Vaughn, Mike S (KYTC)</dc:creator>
  <cp:lastModifiedBy>Vaughn, Mike S (KYTC)</cp:lastModifiedBy>
  <cp:revision>8</cp:revision>
  <dcterms:created xsi:type="dcterms:W3CDTF">2023-09-03T15:16:58Z</dcterms:created>
  <dcterms:modified xsi:type="dcterms:W3CDTF">2023-09-04T14:37:29Z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